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4"/>
  </p:notesMasterIdLst>
  <p:sldIdLst>
    <p:sldId id="297" r:id="rId2"/>
    <p:sldId id="274" r:id="rId3"/>
    <p:sldId id="270" r:id="rId4"/>
    <p:sldId id="271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303" r:id="rId13"/>
    <p:sldId id="280" r:id="rId14"/>
    <p:sldId id="281" r:id="rId15"/>
    <p:sldId id="285" r:id="rId16"/>
    <p:sldId id="304" r:id="rId17"/>
    <p:sldId id="286" r:id="rId18"/>
    <p:sldId id="289" r:id="rId19"/>
    <p:sldId id="305" r:id="rId20"/>
    <p:sldId id="290" r:id="rId21"/>
    <p:sldId id="293" r:id="rId22"/>
    <p:sldId id="306" r:id="rId23"/>
    <p:sldId id="298" r:id="rId24"/>
    <p:sldId id="294" r:id="rId25"/>
    <p:sldId id="307" r:id="rId26"/>
    <p:sldId id="301" r:id="rId27"/>
    <p:sldId id="295" r:id="rId28"/>
    <p:sldId id="308" r:id="rId29"/>
    <p:sldId id="302" r:id="rId30"/>
    <p:sldId id="309" r:id="rId31"/>
    <p:sldId id="310" r:id="rId32"/>
    <p:sldId id="269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Helvetica Neue" panose="020B0604020202020204" charset="0"/>
      <p:regular r:id="rId43"/>
      <p:bold r:id="rId44"/>
      <p:italic r:id="rId45"/>
      <p:boldItalic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pen Sans Light" panose="020B0306030504020204" pitchFamily="34" charset="0"/>
      <p:regular r:id="rId51"/>
      <p:bold r:id="rId52"/>
      <p:italic r:id="rId53"/>
      <p:boldItalic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69" d="100"/>
          <a:sy n="169" d="100"/>
        </p:scale>
        <p:origin x="2078" y="21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a8950dfd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a8950dfd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064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a8950dfd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a8950dfd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creativecommons.org/licenses/by/4.0/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/4.0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/4.0/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/4.0/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reativecommons.org/licenses/by/4.0/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501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28800" y="4867525"/>
            <a:ext cx="90864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r>
              <a:rPr lang="en" sz="600" b="0" i="0" u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600" b="0" i="0" u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| 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V2021-03</a:t>
            </a:r>
            <a:endParaRPr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8530375" y="4826124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25" y="395800"/>
            <a:ext cx="2893852" cy="79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11708" y="12236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"/>
              <a:buNone/>
              <a:defRPr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11700" y="34397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993400" y="3439763"/>
            <a:ext cx="3157200" cy="35100"/>
          </a:xfrm>
          <a:prstGeom prst="rect">
            <a:avLst/>
          </a:prstGeom>
          <a:solidFill>
            <a:srgbClr val="FEB3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2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body" idx="1"/>
          </p:nvPr>
        </p:nvSpPr>
        <p:spPr>
          <a:xfrm>
            <a:off x="5265375" y="12633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544475" y="1263300"/>
            <a:ext cx="3870900" cy="2616900"/>
          </a:xfrm>
          <a:prstGeom prst="rect">
            <a:avLst/>
          </a:prstGeom>
          <a:solidFill>
            <a:srgbClr val="1B208B"/>
          </a:solidFill>
          <a:ln w="38100" cap="flat" cmpd="sng">
            <a:solidFill>
              <a:srgbClr val="1B20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DB940"/>
              </a:solidFill>
            </a:endParaRPr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4386400"/>
            <a:ext cx="1446548" cy="3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1075925" y="1730725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title" idx="2"/>
          </p:nvPr>
        </p:nvSpPr>
        <p:spPr>
          <a:xfrm>
            <a:off x="544475" y="3010175"/>
            <a:ext cx="3870900" cy="4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EB322"/>
              </a:buClr>
              <a:buSzPts val="1800"/>
              <a:buNone/>
              <a:defRPr sz="1800" b="0">
                <a:solidFill>
                  <a:srgbClr val="FEB3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/>
        </p:nvSpPr>
        <p:spPr>
          <a:xfrm>
            <a:off x="443425" y="1218850"/>
            <a:ext cx="4029600" cy="3705300"/>
          </a:xfrm>
          <a:prstGeom prst="rect">
            <a:avLst/>
          </a:prstGeom>
          <a:solidFill>
            <a:srgbClr val="1B208B"/>
          </a:solidFill>
          <a:ln>
            <a:noFill/>
          </a:ln>
        </p:spPr>
        <p:txBody>
          <a:bodyPr spcFirstLastPara="1" wrap="square" lIns="91425" tIns="274300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619050" y="1244175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4386400"/>
            <a:ext cx="1446548" cy="3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311700" y="409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>
            <a:off x="2711743" y="1014630"/>
            <a:ext cx="6468582" cy="3638495"/>
            <a:chOff x="2247124" y="1043400"/>
            <a:chExt cx="6896878" cy="3875275"/>
          </a:xfrm>
        </p:grpSpPr>
        <p:pic>
          <p:nvPicPr>
            <p:cNvPr id="104" name="Google Shape;104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47124" y="1043400"/>
              <a:ext cx="6896878" cy="3875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48075" y="1043400"/>
              <a:ext cx="1415906" cy="1589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6" name="Google Shape;106;p13"/>
          <p:cNvCxnSpPr/>
          <p:nvPr/>
        </p:nvCxnSpPr>
        <p:spPr>
          <a:xfrm>
            <a:off x="416298" y="1017730"/>
            <a:ext cx="7734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4386400"/>
            <a:ext cx="1446548" cy="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/>
          </a:blip>
          <a:srcRect l="32031" r="20800"/>
          <a:stretch/>
        </p:blipFill>
        <p:spPr>
          <a:xfrm>
            <a:off x="4830950" y="0"/>
            <a:ext cx="43130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 rotWithShape="1">
          <a:blip r:embed="rId3">
            <a:alphaModFix amt="5000"/>
          </a:blip>
          <a:srcRect t="5004" b="11025"/>
          <a:stretch/>
        </p:blipFill>
        <p:spPr>
          <a:xfrm>
            <a:off x="-72650" y="-15850"/>
            <a:ext cx="9216645" cy="515937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383050" y="564475"/>
            <a:ext cx="4272300" cy="5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434375" y="11455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1081450" y="4867525"/>
            <a:ext cx="6981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FOUNDATION, INC. | 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V2020-08</a:t>
            </a: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8530375" y="4826124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120" name="Google Shape;120;p15"/>
          <p:cNvSpPr/>
          <p:nvPr/>
        </p:nvSpPr>
        <p:spPr>
          <a:xfrm rot="10800000">
            <a:off x="8327875" y="0"/>
            <a:ext cx="816000" cy="816000"/>
          </a:xfrm>
          <a:prstGeom prst="rtTriangle">
            <a:avLst/>
          </a:prstGeom>
          <a:solidFill>
            <a:srgbClr val="FEB3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531" y="4468425"/>
            <a:ext cx="1448591" cy="395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5"/>
          <p:cNvCxnSpPr/>
          <p:nvPr/>
        </p:nvCxnSpPr>
        <p:spPr>
          <a:xfrm>
            <a:off x="434373" y="1145580"/>
            <a:ext cx="773400" cy="0"/>
          </a:xfrm>
          <a:prstGeom prst="straightConnector1">
            <a:avLst/>
          </a:prstGeom>
          <a:noFill/>
          <a:ln w="28575" cap="flat" cmpd="sng">
            <a:solidFill>
              <a:srgbClr val="F5822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4386400"/>
            <a:ext cx="1446548" cy="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7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4386400"/>
            <a:ext cx="1446548" cy="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0500" y="4624575"/>
            <a:ext cx="1273525" cy="3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Layout">
  <p:cSld name="CUSTOM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1081450" y="4867525"/>
            <a:ext cx="6981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r>
              <a:rPr lang="en" sz="600" b="0" i="0" u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</a:t>
            </a:r>
            <a:r>
              <a:rPr lang="en" sz="6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600" b="0" i="0" u="none" strike="noStrike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</a:t>
            </a:r>
            <a:r>
              <a:rPr lang="en" sz="6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V2020-08</a:t>
            </a:r>
            <a:endParaRPr sz="6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8530375" y="4826124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sldNum" idx="12"/>
          </p:nvPr>
        </p:nvSpPr>
        <p:spPr>
          <a:xfrm>
            <a:off x="8672156" y="4469025"/>
            <a:ext cx="339900" cy="21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buNone/>
              <a:defRPr sz="1400" b="1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buNone/>
              <a:defRPr sz="1400" b="1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buNone/>
              <a:defRPr sz="1400" b="1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buNone/>
              <a:defRPr sz="1400" b="1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buNone/>
              <a:defRPr sz="1400" b="1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buNone/>
              <a:defRPr sz="1400" b="1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buNone/>
              <a:defRPr sz="1400" b="1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buNone/>
              <a:defRPr sz="1400" b="1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buNone/>
              <a:defRPr sz="1400" b="1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11650" y="20740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8530375" y="4826124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56" y="4267700"/>
            <a:ext cx="1448591" cy="395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Google Shape;32;p4"/>
          <p:cNvCxnSpPr/>
          <p:nvPr/>
        </p:nvCxnSpPr>
        <p:spPr>
          <a:xfrm>
            <a:off x="4171000" y="2915836"/>
            <a:ext cx="8019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/>
          <p:nvPr/>
        </p:nvSpPr>
        <p:spPr>
          <a:xfrm>
            <a:off x="28800" y="4867525"/>
            <a:ext cx="90864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r>
              <a:rPr lang="en" sz="600" b="0" i="0" u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FOUNDATION, INC. | 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V2021-03</a:t>
            </a:r>
            <a:endParaRPr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 Layout">
  <p:cSld name="Body3_3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232763" y="1001500"/>
            <a:ext cx="57837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400"/>
              <a:buFont typeface="Open Sans"/>
              <a:buChar char="&gt;"/>
              <a:defRPr sz="1400" i="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400"/>
              <a:buFont typeface="Open Sans"/>
              <a:buChar char="•"/>
              <a:defRPr i="0" u="none" strike="noStrike" cap="none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400"/>
              <a:buFont typeface="Open Sans"/>
              <a:buChar char="•"/>
              <a:defRPr i="0" u="none" strike="noStrike" cap="none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400"/>
              <a:buFont typeface="Open Sans"/>
              <a:buChar char="•"/>
              <a:defRPr i="0" u="none" strike="noStrike" cap="none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400"/>
              <a:buFont typeface="Open Sans"/>
              <a:buChar char="»"/>
              <a:defRPr i="0" u="none" strike="noStrike" cap="none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400"/>
              <a:buFont typeface="Open Sans"/>
              <a:buChar char="•"/>
              <a:defRPr i="0" u="none" strike="noStrike" cap="none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400"/>
              <a:buFont typeface="Open Sans"/>
              <a:buChar char="•"/>
              <a:defRPr i="0" u="none" strike="noStrike" cap="none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400"/>
              <a:buFont typeface="Open Sans"/>
              <a:buChar char="•"/>
              <a:defRPr i="0" u="none" strike="noStrike" cap="none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Clr>
                <a:srgbClr val="3D3C3B"/>
              </a:buClr>
              <a:buSzPts val="1400"/>
              <a:buFont typeface="Open Sans"/>
              <a:buChar char="•"/>
              <a:defRPr i="0" u="none" strike="noStrike" cap="none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-1995055" y="46366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800"/>
              <a:buFont typeface="Open Sans"/>
              <a:buNone/>
              <a:defRPr b="1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52325" y="4449675"/>
            <a:ext cx="1446548" cy="3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8530375" y="4826124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595959"/>
                </a:solidFill>
              </a:rPr>
              <a:t>‹#›</a:t>
            </a:fld>
            <a:endParaRPr sz="900">
              <a:solidFill>
                <a:srgbClr val="595959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081450" y="4867525"/>
            <a:ext cx="6981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V2021-01</a:t>
            </a: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130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130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130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130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130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130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130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1300">
                <a:solidFill>
                  <a:srgbClr val="3D3C3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3">
  <p:cSld name="Body3_4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225484" y="728552"/>
            <a:ext cx="57837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400"/>
              <a:buFont typeface="Open Sans"/>
              <a:buNone/>
              <a:defRPr sz="2400" b="1" i="0" u="none" strike="noStrike" cap="none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400"/>
              <a:buFont typeface="Open Sans"/>
              <a:buNone/>
              <a:defRPr sz="2400" b="1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400"/>
              <a:buFont typeface="Open Sans"/>
              <a:buNone/>
              <a:defRPr sz="2400" b="1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400"/>
              <a:buFont typeface="Open Sans"/>
              <a:buNone/>
              <a:defRPr sz="2400" b="1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400"/>
              <a:buFont typeface="Open Sans"/>
              <a:buNone/>
              <a:defRPr sz="2400" b="1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400"/>
              <a:buFont typeface="Open Sans"/>
              <a:buNone/>
              <a:defRPr sz="2400" b="1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400"/>
              <a:buFont typeface="Open Sans"/>
              <a:buNone/>
              <a:defRPr sz="2400" b="1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400"/>
              <a:buFont typeface="Open Sans"/>
              <a:buNone/>
              <a:defRPr sz="2400" b="1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400"/>
              <a:buFont typeface="Open Sans"/>
              <a:buNone/>
              <a:defRPr sz="2400" b="1">
                <a:solidFill>
                  <a:srgbClr val="1B208B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body" idx="1"/>
          </p:nvPr>
        </p:nvSpPr>
        <p:spPr>
          <a:xfrm>
            <a:off x="232763" y="1474625"/>
            <a:ext cx="5783700" cy="3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9845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1B208B"/>
              </a:buClr>
              <a:buSzPts val="1100"/>
              <a:buFont typeface="Open Sans"/>
              <a:buChar char="&gt;"/>
              <a:defRPr sz="1100" i="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29845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1B208B"/>
              </a:buClr>
              <a:buSzPts val="1100"/>
              <a:buFont typeface="Open Sans"/>
              <a:buChar char="•"/>
              <a:defRPr sz="1100" i="0" u="none" strike="noStrike" cap="none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29845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100"/>
              <a:buFont typeface="Open Sans"/>
              <a:buChar char="•"/>
              <a:defRPr sz="1100" i="0" u="none" strike="noStrike" cap="none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29845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rgbClr val="3D3C3B"/>
              </a:buClr>
              <a:buSzPts val="1100"/>
              <a:buFont typeface="Open Sans"/>
              <a:buChar char="•"/>
              <a:defRPr sz="1100" i="0" u="none" strike="noStrike" cap="none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29845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»"/>
              <a:defRPr sz="1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845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•"/>
              <a:defRPr sz="1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845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•"/>
              <a:defRPr sz="1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8450" algn="l" rtl="0">
              <a:lnSpc>
                <a:spcPct val="12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Char char="•"/>
              <a:defRPr sz="1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8450" algn="l" rtl="0">
              <a:lnSpc>
                <a:spcPct val="12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Open Sans"/>
              <a:buChar char="•"/>
              <a:defRPr sz="11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6" name="Google Shape;156;p23"/>
          <p:cNvSpPr txBox="1"/>
          <p:nvPr/>
        </p:nvSpPr>
        <p:spPr>
          <a:xfrm>
            <a:off x="-1995055" y="463665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28800" y="4867525"/>
            <a:ext cx="90864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2019, ECLIPSE FOUNDATION, INC. | MADE AVAILABLE UNDER THE ECLIPSE PUBLIC LICENSE 2.0 (EPL-2.0)</a:t>
            </a:r>
            <a:endParaRPr sz="600" b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9925" y="4525875"/>
            <a:ext cx="1446548" cy="3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buNone/>
              <a:defRPr sz="130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buNone/>
              <a:defRPr sz="130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buNone/>
              <a:defRPr sz="130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buNone/>
              <a:defRPr sz="130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buNone/>
              <a:defRPr sz="130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buNone/>
              <a:defRPr sz="130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buNone/>
              <a:defRPr sz="130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buNone/>
              <a:defRPr sz="1300">
                <a:solidFill>
                  <a:srgbClr val="3D3C3B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839E-69E7-BB10-BE83-7C73E80C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07AC1-8F09-B237-F58B-3AB0A0C5E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76411-6201-8EA1-2D4F-FB7CAA223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BB02-9753-4554-9D5D-46CFE14F3900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84BC-C43A-8D6B-EB3B-D8DC3A066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6B1E7-38AC-89F5-BF3E-86067437E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BBAF-09C3-43D1-B6E6-300BC2D045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422347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3A161-4CB5-0ACD-8EF6-2D86200E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B192C-73E2-D446-66DE-9B44C122E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4D6D0-EA61-22D6-9F98-32D1241C1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886AD-BC7C-F65E-0861-AEFBDF01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BB02-9753-4554-9D5D-46CFE14F3900}" type="datetimeFigureOut">
              <a:rPr lang="en-CA" smtClean="0"/>
              <a:t>2023-10-15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A91E7-B73F-AEAA-2B49-4A8353F37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602FD-67A2-7C92-D1AB-A013C93A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7BBAF-09C3-43D1-B6E6-300BC2D045B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4787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502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926400" y="20740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8530375" y="4826124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FFFFFF"/>
                </a:solidFill>
              </a:rPr>
              <a:t>‹#›</a:t>
            </a:fld>
            <a:endParaRPr sz="900">
              <a:solidFill>
                <a:srgbClr val="FFFFFF"/>
              </a:solidFill>
            </a:endParaRPr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556" y="4267700"/>
            <a:ext cx="1448591" cy="395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5"/>
          <p:cNvCxnSpPr/>
          <p:nvPr/>
        </p:nvCxnSpPr>
        <p:spPr>
          <a:xfrm>
            <a:off x="1036050" y="2915836"/>
            <a:ext cx="8019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5"/>
          <p:cNvSpPr txBox="1"/>
          <p:nvPr/>
        </p:nvSpPr>
        <p:spPr>
          <a:xfrm>
            <a:off x="28800" y="4867525"/>
            <a:ext cx="90864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r>
              <a:rPr lang="en" sz="600" b="0" i="0" u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FOUNDATION, INC. | 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V2021-03</a:t>
            </a:r>
            <a:endParaRPr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6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6"/>
          <p:cNvSpPr/>
          <p:nvPr/>
        </p:nvSpPr>
        <p:spPr>
          <a:xfrm rot="10800000">
            <a:off x="8328000" y="0"/>
            <a:ext cx="816000" cy="816000"/>
          </a:xfrm>
          <a:prstGeom prst="rtTriangle">
            <a:avLst/>
          </a:prstGeom>
          <a:solidFill>
            <a:srgbClr val="1B20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4386400"/>
            <a:ext cx="1446548" cy="3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/>
        </p:nvSpPr>
        <p:spPr>
          <a:xfrm>
            <a:off x="1081450" y="4867525"/>
            <a:ext cx="6981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FOUNDATION, INC. | 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V2020-08</a:t>
            </a: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416298" y="1017730"/>
            <a:ext cx="7734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7"/>
          <p:cNvSpPr/>
          <p:nvPr/>
        </p:nvSpPr>
        <p:spPr>
          <a:xfrm rot="10800000">
            <a:off x="8328000" y="0"/>
            <a:ext cx="816000" cy="816000"/>
          </a:xfrm>
          <a:prstGeom prst="rtTriangle">
            <a:avLst/>
          </a:prstGeom>
          <a:solidFill>
            <a:srgbClr val="1B20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 txBox="1"/>
          <p:nvPr/>
        </p:nvSpPr>
        <p:spPr>
          <a:xfrm>
            <a:off x="1081450" y="4867525"/>
            <a:ext cx="6981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FOUNDATION, INC. | 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V2020-08</a:t>
            </a: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8" name="Google Shape;58;p7"/>
          <p:cNvCxnSpPr/>
          <p:nvPr/>
        </p:nvCxnSpPr>
        <p:spPr>
          <a:xfrm>
            <a:off x="416298" y="1017730"/>
            <a:ext cx="7734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3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8"/>
          <p:cNvSpPr txBox="1"/>
          <p:nvPr/>
        </p:nvSpPr>
        <p:spPr>
          <a:xfrm>
            <a:off x="1081450" y="4867525"/>
            <a:ext cx="6981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FOUNDATION, INC. | 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V2020-08</a:t>
            </a: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5" name="Google Shape;65;p8"/>
          <p:cNvCxnSpPr/>
          <p:nvPr/>
        </p:nvCxnSpPr>
        <p:spPr>
          <a:xfrm>
            <a:off x="416298" y="1017730"/>
            <a:ext cx="7734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" name="Google Shape;6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2556" y="4369000"/>
            <a:ext cx="1448591" cy="3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2800"/>
              <a:buNone/>
              <a:defRPr>
                <a:solidFill>
                  <a:srgbClr val="FF990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9"/>
          <p:cNvSpPr/>
          <p:nvPr/>
        </p:nvSpPr>
        <p:spPr>
          <a:xfrm rot="10800000">
            <a:off x="8328000" y="0"/>
            <a:ext cx="816000" cy="8160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4386400"/>
            <a:ext cx="1446548" cy="3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/>
        </p:nvSpPr>
        <p:spPr>
          <a:xfrm>
            <a:off x="1081450" y="4867525"/>
            <a:ext cx="69810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1425" bIns="90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COPYRIGHT (C) 20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r>
              <a:rPr lang="en" sz="600" b="0" i="0" u="none" strike="noStrike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ECLIPSE FOUNDATION, INC. | 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WORK IS LICENSED UNDER A CREATIVE COMMONS ATTRIBUTION 4.0 INTERNATIONAL LICENSE (</a:t>
            </a:r>
            <a:r>
              <a:rPr lang="en" sz="600" u="sng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 | V2020-08</a:t>
            </a: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6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5" name="Google Shape;75;p9"/>
          <p:cNvCxnSpPr/>
          <p:nvPr/>
        </p:nvCxnSpPr>
        <p:spPr>
          <a:xfrm>
            <a:off x="416298" y="1017730"/>
            <a:ext cx="773400" cy="0"/>
          </a:xfrm>
          <a:prstGeom prst="straightConnector1">
            <a:avLst/>
          </a:prstGeom>
          <a:noFill/>
          <a:ln w="28575" cap="flat" cmpd="sng">
            <a:solidFill>
              <a:srgbClr val="1B208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4386400"/>
            <a:ext cx="1446548" cy="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 amt="17000"/>
          </a:blip>
          <a:srcRect t="5060" b="5060"/>
          <a:stretch/>
        </p:blipFill>
        <p:spPr>
          <a:xfrm>
            <a:off x="-36325" y="-381000"/>
            <a:ext cx="9216647" cy="553000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00" y="4386400"/>
            <a:ext cx="1446548" cy="3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B208B"/>
              </a:buClr>
              <a:buSzPts val="2800"/>
              <a:buFont typeface="Roboto"/>
              <a:buNone/>
              <a:defRPr sz="2800" b="1">
                <a:solidFill>
                  <a:srgbClr val="1B20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1" r:id="rId22"/>
    <p:sldLayoutId id="2147483672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29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850" y="1072850"/>
            <a:ext cx="5067150" cy="422232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533725" y="2667763"/>
            <a:ext cx="7526700" cy="283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CA" sz="4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Roboto"/>
              </a:rPr>
              <a:t>Jakarta RESTful Web Services 3.1 Workshop</a:t>
            </a:r>
            <a:br>
              <a:rPr kumimoji="0" lang="en-CA" sz="4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Roboto"/>
              </a:rPr>
            </a:br>
            <a:endParaRPr kumimoji="0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sz="3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0" y="49253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" sz="600" b="0" i="0" u="none" strike="noStrike" kern="0" cap="none" spc="0" normalizeH="0" baseline="0" noProof="0">
                <a:ln>
                  <a:noFill/>
                </a:ln>
                <a:solidFill>
                  <a:srgbClr val="EEEEEE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COPYRIGHT (C) 2023, ECLIPSE FOUNDATION. | THIS WORK IS LICENSED UNDER A CREATIVE COMMONS ATTRIBUTION 4.0 INTERNATIONAL LICENSE (CC BY 4.0)</a:t>
            </a: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EEEEEE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25" y="550900"/>
            <a:ext cx="4119575" cy="12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631502" y="3290400"/>
            <a:ext cx="8663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59464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59DFD-EAED-2D55-83EE-9DAD4C1B2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Task - Compound Interest Calculation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D600F-2F92-7899-5137-DD6F9BFFB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152475"/>
            <a:ext cx="9144000" cy="3416400"/>
          </a:xfrm>
        </p:spPr>
        <p:txBody>
          <a:bodyPr>
            <a:no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If you would like to use our task look at </a:t>
            </a:r>
            <a:r>
              <a:rPr lang="en-US" dirty="0">
                <a:latin typeface="Consolas" panose="020B0609020204030204" pitchFamily="49" charset="0"/>
              </a:rPr>
              <a:t>mod_02_compoundinterest_participant</a:t>
            </a:r>
          </a:p>
          <a:p>
            <a:pPr>
              <a:spcAft>
                <a:spcPts val="900"/>
              </a:spcAft>
            </a:pPr>
            <a:r>
              <a:rPr lang="en-US" dirty="0"/>
              <a:t>This project contains the class CompoundInterest.java with two methods to complete</a:t>
            </a:r>
          </a:p>
          <a:p>
            <a:pPr lvl="1">
              <a:spcAft>
                <a:spcPts val="900"/>
              </a:spcAft>
            </a:pPr>
            <a:r>
              <a:rPr lang="en-US" sz="1800" dirty="0">
                <a:latin typeface="Consolas" panose="020B0609020204030204" pitchFamily="49" charset="0"/>
              </a:rPr>
              <a:t>public void </a:t>
            </a:r>
            <a:r>
              <a:rPr lang="en-US" sz="1800" dirty="0" err="1">
                <a:latin typeface="Consolas" panose="020B0609020204030204" pitchFamily="49" charset="0"/>
              </a:rPr>
              <a:t>calculateCompoundInterest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CompoundBean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compoundBean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 lvl="1">
              <a:spcAft>
                <a:spcPts val="900"/>
              </a:spcAft>
            </a:pPr>
            <a:r>
              <a:rPr lang="en-US" sz="1800" dirty="0">
                <a:latin typeface="Consolas" panose="020B0609020204030204" pitchFamily="49" charset="0"/>
              </a:rPr>
              <a:t>private boolean </a:t>
            </a:r>
            <a:r>
              <a:rPr lang="en-US" sz="1800" dirty="0" err="1">
                <a:latin typeface="Consolas" panose="020B0609020204030204" pitchFamily="49" charset="0"/>
              </a:rPr>
              <a:t>validateBean</a:t>
            </a:r>
            <a:r>
              <a:rPr lang="en-US" sz="1800" dirty="0">
                <a:latin typeface="Consolas" panose="020B06090202040302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</a:rPr>
              <a:t>CompoundBean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compoundBean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pPr>
              <a:spcAft>
                <a:spcPts val="900"/>
              </a:spcAft>
            </a:pPr>
            <a:r>
              <a:rPr lang="en-US" dirty="0"/>
              <a:t>There is also a JUnit5 parameterized test class that is complete:</a:t>
            </a:r>
          </a:p>
          <a:p>
            <a:pPr lvl="1">
              <a:spcAft>
                <a:spcPts val="900"/>
              </a:spcAft>
            </a:pPr>
            <a:r>
              <a:rPr lang="en-CA" sz="1800" dirty="0">
                <a:latin typeface="Consolas" panose="020B0609020204030204" pitchFamily="49" charset="0"/>
              </a:rPr>
              <a:t>ParameterizedTests.java</a:t>
            </a:r>
          </a:p>
          <a:p>
            <a:pPr>
              <a:spcAft>
                <a:spcPts val="900"/>
              </a:spcAft>
            </a:pPr>
            <a:r>
              <a:rPr lang="en-CA" dirty="0"/>
              <a:t>If you use our task, then ensure that it can pass the unit tests</a:t>
            </a:r>
          </a:p>
        </p:txBody>
      </p:sp>
    </p:spTree>
    <p:extLst>
      <p:ext uri="{BB962C8B-B14F-4D97-AF65-F5344CB8AC3E}">
        <p14:creationId xmlns:p14="http://schemas.microsoft.com/office/powerpoint/2010/main" val="271541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1E50-3C32-968F-F5A2-43972CB2F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RESTful Web Services 3.1 Workshop</a:t>
            </a:r>
            <a:b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3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645-1D53-4A9A-3C2C-831FEC1AD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728" y="3276250"/>
            <a:ext cx="7277415" cy="1168463"/>
          </a:xfrm>
        </p:spPr>
        <p:txBody>
          <a:bodyPr>
            <a:normAutofit fontScale="92500" lnSpcReduction="20000"/>
          </a:bodyPr>
          <a:lstStyle/>
          <a:p>
            <a:endParaRPr lang="en-US" sz="2700" i="1" dirty="0"/>
          </a:p>
          <a:p>
            <a:r>
              <a:rPr lang="en-US" sz="2700" i="1" dirty="0"/>
              <a:t>Java SE standalone RESTful web service using the Jakarta EE 10 </a:t>
            </a:r>
            <a:r>
              <a:rPr lang="en-US" sz="2700" i="1" dirty="0" err="1"/>
              <a:t>SeBootstrap</a:t>
            </a:r>
            <a:r>
              <a:rPr lang="en-US" sz="2700" i="1" dirty="0"/>
              <a:t> class</a:t>
            </a:r>
            <a:endParaRPr lang="en-CA" sz="2700" i="1" dirty="0"/>
          </a:p>
        </p:txBody>
      </p:sp>
    </p:spTree>
    <p:extLst>
      <p:ext uri="{BB962C8B-B14F-4D97-AF65-F5344CB8AC3E}">
        <p14:creationId xmlns:p14="http://schemas.microsoft.com/office/powerpoint/2010/main" val="381268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4A32D-2D73-7EA2-63F6-92E889F53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37FA616-F7F9-C444-0CBD-62C8BB56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97" y="0"/>
            <a:ext cx="65178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33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7104-0CBE-476C-52E8-1E5C35CB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task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EC56-8949-91FB-FBA2-74B2C5973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sz="2400" dirty="0"/>
              <a:t>Open the project </a:t>
            </a:r>
            <a:r>
              <a:rPr lang="en-CA" sz="2400" dirty="0">
                <a:latin typeface="Consolas" panose="020B0609020204030204" pitchFamily="49" charset="0"/>
              </a:rPr>
              <a:t>mod_03_restsebootsrap_participant</a:t>
            </a:r>
          </a:p>
          <a:p>
            <a:pPr>
              <a:spcAft>
                <a:spcPts val="900"/>
              </a:spcAft>
            </a:pPr>
            <a:r>
              <a:rPr lang="en-CA" sz="2400" dirty="0"/>
              <a:t>This project implements a simple Greeting service</a:t>
            </a:r>
          </a:p>
          <a:p>
            <a:pPr>
              <a:spcAft>
                <a:spcPts val="900"/>
              </a:spcAft>
            </a:pPr>
            <a:r>
              <a:rPr lang="en-CA" sz="2400" dirty="0"/>
              <a:t>Review the files and run the project</a:t>
            </a:r>
          </a:p>
          <a:p>
            <a:pPr>
              <a:spcAft>
                <a:spcPts val="900"/>
              </a:spcAft>
            </a:pPr>
            <a:r>
              <a:rPr lang="en-CA" sz="2400" dirty="0"/>
              <a:t>Implement your own RESTful task or your completed </a:t>
            </a:r>
            <a:r>
              <a:rPr lang="en-CA" sz="2400" dirty="0" err="1"/>
              <a:t>CompoundInterest</a:t>
            </a:r>
            <a:r>
              <a:rPr lang="en-CA" sz="2400" dirty="0"/>
              <a:t> RESTful task</a:t>
            </a:r>
          </a:p>
        </p:txBody>
      </p:sp>
    </p:spTree>
    <p:extLst>
      <p:ext uri="{BB962C8B-B14F-4D97-AF65-F5344CB8AC3E}">
        <p14:creationId xmlns:p14="http://schemas.microsoft.com/office/powerpoint/2010/main" val="2174746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C4339-4CA0-5AD4-7417-4159DCC7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Se Bootstrap web service </a:t>
            </a:r>
            <a:r>
              <a:rPr lang="fr-FR" dirty="0" err="1"/>
              <a:t>implementation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1CF36-6702-B64F-6D0E-CAC5274A2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900"/>
              </a:spcAft>
            </a:pPr>
            <a:r>
              <a:rPr lang="en-US" sz="2400" dirty="0"/>
              <a:t>Web services can be standalone applications</a:t>
            </a:r>
          </a:p>
          <a:p>
            <a:pPr>
              <a:spcAft>
                <a:spcPts val="900"/>
              </a:spcAft>
            </a:pPr>
            <a:r>
              <a:rPr lang="en-US" sz="2400" dirty="0"/>
              <a:t>An embedded server is required, such as Jersey or </a:t>
            </a:r>
            <a:r>
              <a:rPr lang="en-US" sz="2400" dirty="0" err="1"/>
              <a:t>RESTEasy</a:t>
            </a:r>
            <a:endParaRPr lang="en-US" sz="2400" dirty="0"/>
          </a:p>
          <a:p>
            <a:pPr>
              <a:spcAft>
                <a:spcPts val="900"/>
              </a:spcAft>
            </a:pPr>
            <a:r>
              <a:rPr lang="en-US" sz="2400" dirty="0"/>
              <a:t>There are three classes required:</a:t>
            </a:r>
          </a:p>
          <a:p>
            <a:pPr lvl="1">
              <a:spcAft>
                <a:spcPts val="900"/>
              </a:spcAft>
            </a:pPr>
            <a:r>
              <a:rPr lang="en-US" sz="2400" dirty="0"/>
              <a:t>The task class with annotations that define the code as a service</a:t>
            </a:r>
          </a:p>
          <a:p>
            <a:pPr lvl="1">
              <a:spcAft>
                <a:spcPts val="900"/>
              </a:spcAft>
            </a:pPr>
            <a:r>
              <a:rPr lang="en-US" sz="2400" dirty="0"/>
              <a:t>A class that extends Application and overrides the method </a:t>
            </a:r>
            <a:r>
              <a:rPr lang="en-US" sz="2400" dirty="0" err="1"/>
              <a:t>getClasses</a:t>
            </a:r>
            <a:r>
              <a:rPr lang="en-US" sz="2400" dirty="0"/>
              <a:t> that will return all service classes in the project</a:t>
            </a:r>
          </a:p>
          <a:p>
            <a:pPr lvl="1">
              <a:spcAft>
                <a:spcPts val="900"/>
              </a:spcAft>
            </a:pPr>
            <a:r>
              <a:rPr lang="en-US" sz="2400" dirty="0"/>
              <a:t>A class that configures the server to listen to a port for requests to the service</a:t>
            </a:r>
          </a:p>
          <a:p>
            <a:pPr>
              <a:spcAft>
                <a:spcPts val="900"/>
              </a:spcAft>
            </a:pPr>
            <a:endParaRPr lang="en-US" dirty="0"/>
          </a:p>
          <a:p>
            <a:pPr>
              <a:spcAft>
                <a:spcPts val="900"/>
              </a:spcAft>
            </a:pPr>
            <a:endParaRPr lang="en-US" dirty="0"/>
          </a:p>
          <a:p>
            <a:pPr marL="0" indent="0">
              <a:spcAft>
                <a:spcPts val="9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93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1E50-3C32-968F-F5A2-43972CB2F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RESTful Web Services 3.1 Workshop</a:t>
            </a:r>
            <a:b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4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645-1D53-4A9A-3C2C-831FEC1AD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i="1" dirty="0"/>
              <a:t>Server based web service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6905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4A32D-2D73-7EA2-63F6-92E889F53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358124C-91BC-410B-6C2A-091E9657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97" y="0"/>
            <a:ext cx="65178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15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86E6-B00F-37CB-BACA-E9AE2A990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Server based web service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CE55F-91D4-D002-5B28-3CD8DD7019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60059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dirty="0"/>
              <a:t>Nothing could be simpler than when using an Application Server to host a service</a:t>
            </a: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dirty="0"/>
              <a:t>Every possible library/framework that you might want to use is provided by the server</a:t>
            </a: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dirty="0"/>
              <a:t>The result is that such a projects needs only one dependency</a:t>
            </a:r>
          </a:p>
          <a:p>
            <a:pPr marL="0" indent="0">
              <a:buNone/>
            </a:pP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&lt;dependencies&gt;</a:t>
            </a:r>
          </a:p>
          <a:p>
            <a:pPr marL="0" indent="0">
              <a:buNone/>
            </a:pP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	    &lt;dependency&gt;</a:t>
            </a:r>
          </a:p>
          <a:p>
            <a:pPr marL="0" indent="0">
              <a:buNone/>
            </a:pP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    	        &lt;</a:t>
            </a:r>
            <a:r>
              <a:rPr lang="en-CA" sz="135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groupId</a:t>
            </a: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CA" sz="135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jakarta.platform</a:t>
            </a: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CA" sz="135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groupId</a:t>
            </a: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    	        &lt;</a:t>
            </a:r>
            <a:r>
              <a:rPr lang="en-CA" sz="135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artifactId</a:t>
            </a: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en-CA" sz="135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jakarta.jakartaee-api</a:t>
            </a: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&lt;/</a:t>
            </a:r>
            <a:r>
              <a:rPr lang="en-CA" sz="135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artifactId</a:t>
            </a: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    	        &lt;version&gt;${</a:t>
            </a:r>
            <a:r>
              <a:rPr lang="en-CA" sz="135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jakartaee-api.version</a:t>
            </a: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}&lt;/version&gt;</a:t>
            </a:r>
          </a:p>
          <a:p>
            <a:pPr marL="0" indent="0">
              <a:buNone/>
            </a:pP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    	        &lt;scope&gt;provided&lt;/scope&gt;</a:t>
            </a:r>
          </a:p>
          <a:p>
            <a:pPr marL="0" indent="0">
              <a:buNone/>
            </a:pP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    	    &lt;/dependency&gt;</a:t>
            </a:r>
          </a:p>
          <a:p>
            <a:pPr marL="0" indent="0">
              <a:buNone/>
            </a:pPr>
            <a:r>
              <a:rPr lang="en-CA" sz="135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	&lt;/dependencies&gt;</a:t>
            </a:r>
          </a:p>
        </p:txBody>
      </p:sp>
    </p:spTree>
    <p:extLst>
      <p:ext uri="{BB962C8B-B14F-4D97-AF65-F5344CB8AC3E}">
        <p14:creationId xmlns:p14="http://schemas.microsoft.com/office/powerpoint/2010/main" val="3256004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1E50-3C32-968F-F5A2-43972CB2F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RESTful Web Services </a:t>
            </a:r>
            <a: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3.1 Workshop</a:t>
            </a:r>
            <a:b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5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645-1D53-4A9A-3C2C-831FEC1AD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4572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"/>
              <a:buNone/>
              <a:tabLst/>
              <a:defRPr/>
            </a:pPr>
            <a:r>
              <a:rPr lang="fr-FR" i="1" dirty="0"/>
              <a:t>Java SE/Desktop web services client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814965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4A32D-2D73-7EA2-63F6-92E889F53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FB2FF06-D31D-5230-109A-234A33179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502"/>
            <a:ext cx="9144000" cy="28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0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89DB-5610-CBAF-9C22-5A366FEB5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Workshop Modules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1741-A32B-6D5A-1BC6-D2090CB0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1</a:t>
            </a:r>
          </a:p>
          <a:p>
            <a:pPr lvl="1"/>
            <a:r>
              <a:rPr lang="en-US" sz="1700" dirty="0"/>
              <a:t>Set up the environment</a:t>
            </a:r>
          </a:p>
          <a:p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2</a:t>
            </a:r>
          </a:p>
          <a:p>
            <a:pPr lvl="1"/>
            <a:r>
              <a:rPr lang="en-US" sz="1700" dirty="0"/>
              <a:t>Coding the task that will become a service.</a:t>
            </a:r>
          </a:p>
          <a:p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3</a:t>
            </a:r>
          </a:p>
          <a:p>
            <a:pPr lvl="1"/>
            <a:r>
              <a:rPr lang="fr-FR" sz="1700" dirty="0" err="1"/>
              <a:t>SeBootstrap</a:t>
            </a:r>
            <a:r>
              <a:rPr lang="fr-FR" sz="1700" dirty="0"/>
              <a:t> web service </a:t>
            </a:r>
            <a:r>
              <a:rPr lang="en-CA" sz="1700" dirty="0"/>
              <a:t>implementation</a:t>
            </a:r>
          </a:p>
          <a:p>
            <a:pPr lvl="1"/>
            <a:r>
              <a:rPr lang="fr-FR" sz="1700" dirty="0"/>
              <a:t>GET</a:t>
            </a:r>
          </a:p>
          <a:p>
            <a:r>
              <a:rPr lang="fr-FR" sz="2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4</a:t>
            </a:r>
          </a:p>
          <a:p>
            <a:pPr lvl="1"/>
            <a:r>
              <a:rPr lang="en-CA" sz="1900" dirty="0"/>
              <a:t>Server based web service implementation</a:t>
            </a:r>
          </a:p>
          <a:p>
            <a:pPr lvl="1"/>
            <a:r>
              <a:rPr lang="en-CA" sz="1900" dirty="0"/>
              <a:t>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7AD95-C974-23AB-DC1F-3BEAAD08D86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5</a:t>
            </a:r>
          </a:p>
          <a:p>
            <a:pPr lvl="1"/>
            <a:r>
              <a:rPr lang="fr-FR" sz="1900" dirty="0"/>
              <a:t>Java SE desktop client</a:t>
            </a:r>
          </a:p>
          <a:p>
            <a:pPr lvl="1"/>
            <a:r>
              <a:rPr lang="fr-FR" sz="1900" dirty="0"/>
              <a:t>GET</a:t>
            </a:r>
            <a:endParaRPr lang="en-US" sz="1900" dirty="0"/>
          </a:p>
          <a:p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6</a:t>
            </a:r>
          </a:p>
          <a:p>
            <a:pPr lvl="1"/>
            <a:r>
              <a:rPr lang="en-US" sz="1900" dirty="0"/>
              <a:t>Servlet and Jakarta Faces  application server client</a:t>
            </a:r>
          </a:p>
          <a:p>
            <a:pPr lvl="1"/>
            <a:r>
              <a:rPr lang="en-US" sz="1900" dirty="0"/>
              <a:t>POST</a:t>
            </a:r>
          </a:p>
          <a:p>
            <a:pPr marL="457200" lvl="1" indent="-342900">
              <a:buSzPts val="1800"/>
              <a:buFont typeface="Roboto"/>
              <a:buChar char="●"/>
            </a:pP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7</a:t>
            </a:r>
          </a:p>
          <a:p>
            <a:pPr lvl="1"/>
            <a:r>
              <a:rPr lang="en-US" sz="1900" dirty="0" err="1"/>
              <a:t>MultiPart</a:t>
            </a:r>
            <a:r>
              <a:rPr lang="en-US" sz="1900" dirty="0"/>
              <a:t> File Upload</a:t>
            </a:r>
          </a:p>
          <a:p>
            <a:pPr marL="457200" lvl="1" indent="-342900">
              <a:buSzPts val="1800"/>
              <a:buFont typeface="Roboto"/>
              <a:buChar char="●"/>
            </a:pPr>
            <a:r>
              <a:rPr lang="en-US" sz="2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8</a:t>
            </a:r>
          </a:p>
          <a:p>
            <a:pPr lvl="1"/>
            <a:r>
              <a:rPr lang="en-US" sz="1900" dirty="0"/>
              <a:t>JPA service</a:t>
            </a:r>
          </a:p>
          <a:p>
            <a:pPr marL="514350" lvl="2">
              <a:spcBef>
                <a:spcPts val="750"/>
              </a:spcBef>
            </a:pPr>
            <a:endParaRPr lang="en-US" sz="1800" b="1" dirty="0"/>
          </a:p>
          <a:p>
            <a:pPr marL="171450" lvl="1">
              <a:spcBef>
                <a:spcPts val="750"/>
              </a:spcBef>
            </a:pPr>
            <a:endParaRPr lang="en-US" sz="2100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85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15543-F197-091F-767D-5DB41B466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Java SE/Desktop web services client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1F6B0-DF17-304E-18E2-BCCD81ECF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Time to look at CLI web service clients</a:t>
            </a:r>
          </a:p>
          <a:p>
            <a:r>
              <a:rPr lang="en-US" sz="2400" dirty="0"/>
              <a:t>Fewer Maven dependencies </a:t>
            </a:r>
          </a:p>
          <a:p>
            <a:r>
              <a:rPr lang="en-US" sz="2400" dirty="0"/>
              <a:t>De-serialize a JSON string into an Object</a:t>
            </a:r>
          </a:p>
          <a:p>
            <a:r>
              <a:rPr lang="en-US" sz="2400" dirty="0"/>
              <a:t>We will see that client code is near identical in both a desktop and server-based projects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5129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1E50-3C32-968F-F5A2-43972CB2F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RESTful Web Services </a:t>
            </a:r>
            <a: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3.1 Workshop</a:t>
            </a:r>
            <a:b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6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645-1D53-4A9A-3C2C-831FEC1AD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sz="2800" dirty="0"/>
              <a:t>Servlet and Jakarta Faces  application server client</a:t>
            </a:r>
          </a:p>
          <a:p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4270009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4A32D-2D73-7EA2-63F6-92E889F53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700B2B08-D285-F29D-8D75-7F35E710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" y="0"/>
            <a:ext cx="90854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FF987-367C-BB7E-D091-211CA51F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GlassFish server web services client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4F9911-BE26-54ED-D53F-FFB18B273A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clients in this module</a:t>
            </a:r>
          </a:p>
          <a:p>
            <a:pPr lvl="1"/>
            <a:r>
              <a:rPr lang="en-US" sz="2400" dirty="0"/>
              <a:t>Jakarta Faces</a:t>
            </a:r>
          </a:p>
          <a:p>
            <a:pPr lvl="1"/>
            <a:r>
              <a:rPr lang="en-US" sz="2400" dirty="0"/>
              <a:t>Servlet</a:t>
            </a:r>
          </a:p>
          <a:p>
            <a:r>
              <a:rPr lang="en-US" sz="2400" dirty="0"/>
              <a:t>The client code to access the service are near identical</a:t>
            </a:r>
          </a:p>
          <a:p>
            <a:r>
              <a:rPr lang="en-US" sz="2400" dirty="0"/>
              <a:t>The Jakarta Faces uses a POJO managed by CDI with the client code</a:t>
            </a:r>
          </a:p>
          <a:p>
            <a:r>
              <a:rPr lang="en-US" sz="2400" dirty="0"/>
              <a:t>The Servlet embeds the client code method in the Servlet</a:t>
            </a:r>
            <a:endParaRPr lang="en-CA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B368F-F658-14C2-5CE7-523DA5D972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7478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1E50-3C32-968F-F5A2-43972CB2F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RESTful Web Services 3.1 Workshop</a:t>
            </a:r>
            <a:b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7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645-1D53-4A9A-3C2C-831FEC1AD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800" dirty="0" err="1"/>
              <a:t>MultiPart</a:t>
            </a:r>
            <a:r>
              <a:rPr lang="en-US" sz="2800" dirty="0"/>
              <a:t> File Upload</a:t>
            </a:r>
          </a:p>
        </p:txBody>
      </p:sp>
    </p:spTree>
    <p:extLst>
      <p:ext uri="{BB962C8B-B14F-4D97-AF65-F5344CB8AC3E}">
        <p14:creationId xmlns:p14="http://schemas.microsoft.com/office/powerpoint/2010/main" val="3052605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4A32D-2D73-7EA2-63F6-92E889F53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E0EB541D-5812-847A-357C-2F491E13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16" y="0"/>
            <a:ext cx="82271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9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82F7D1-F6EF-2387-D71E-269EF74E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MultiPart</a:t>
            </a:r>
            <a:r>
              <a:rPr lang="en-US" dirty="0"/>
              <a:t> File Upload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B7BF8F-47FB-C78B-2466-A55F45C0A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err="1"/>
              <a:t>MultiPart</a:t>
            </a:r>
            <a:r>
              <a:rPr lang="en-US" sz="2000" dirty="0"/>
              <a:t> allows you to upload or download binary files</a:t>
            </a:r>
          </a:p>
          <a:p>
            <a:r>
              <a:rPr lang="en-US" sz="2000" dirty="0"/>
              <a:t>In this module you will see a </a:t>
            </a:r>
          </a:p>
          <a:p>
            <a:pPr marL="742950" lvl="1" indent="-195263">
              <a:lnSpc>
                <a:spcPct val="107000"/>
              </a:lnSpc>
            </a:pPr>
            <a:r>
              <a:rPr lang="en-CA" sz="2000" dirty="0">
                <a:latin typeface="Consolas" panose="020B0609020204030204" pitchFamily="49" charset="0"/>
              </a:rPr>
              <a:t>mod_07_multipart_server_participant</a:t>
            </a:r>
          </a:p>
          <a:p>
            <a:pPr marL="742950" lvl="1" indent="-195263">
              <a:lnSpc>
                <a:spcPct val="107000"/>
              </a:lnSpc>
            </a:pPr>
            <a:r>
              <a:rPr lang="en-CA" sz="2000" dirty="0">
                <a:latin typeface="Consolas" panose="020B0609020204030204" pitchFamily="49" charset="0"/>
              </a:rPr>
              <a:t>mod_07_restclientupload_participant</a:t>
            </a:r>
          </a:p>
          <a:p>
            <a:pPr marL="742950" lvl="1" indent="-195263">
              <a:lnSpc>
                <a:spcPct val="107000"/>
              </a:lnSpc>
              <a:spcAft>
                <a:spcPts val="800"/>
              </a:spcAft>
            </a:pPr>
            <a:r>
              <a:rPr lang="en-CA" sz="2000" dirty="0">
                <a:latin typeface="Consolas" panose="020B0609020204030204" pitchFamily="49" charset="0"/>
              </a:rPr>
              <a:t>mod_07_servletclientmultipart_participan</a:t>
            </a:r>
            <a:r>
              <a:rPr lang="en-CA" sz="2000" dirty="0"/>
              <a:t>t</a:t>
            </a:r>
          </a:p>
          <a:p>
            <a:pPr marL="285750" indent="-195263">
              <a:lnSpc>
                <a:spcPct val="107000"/>
              </a:lnSpc>
              <a:spcAft>
                <a:spcPts val="800"/>
              </a:spcAft>
            </a:pPr>
            <a:r>
              <a:rPr lang="en-CA" sz="2000" dirty="0"/>
              <a:t>The </a:t>
            </a:r>
            <a:r>
              <a:rPr lang="en-CA" sz="2000" dirty="0" err="1"/>
              <a:t>multipart_server</a:t>
            </a:r>
            <a:r>
              <a:rPr lang="en-CA" sz="2000" dirty="0"/>
              <a:t> will receive an uploaded file and store it on your disk</a:t>
            </a:r>
          </a:p>
          <a:p>
            <a:pPr marL="285750" indent="-195263">
              <a:lnSpc>
                <a:spcPct val="107000"/>
              </a:lnSpc>
              <a:spcAft>
                <a:spcPts val="800"/>
              </a:spcAft>
            </a:pPr>
            <a:r>
              <a:rPr lang="en-CA" sz="2000" dirty="0"/>
              <a:t>The </a:t>
            </a:r>
            <a:r>
              <a:rPr lang="en-CA" sz="2000" dirty="0" err="1"/>
              <a:t>restclientupload</a:t>
            </a:r>
            <a:r>
              <a:rPr lang="en-CA" sz="2000" dirty="0"/>
              <a:t> is a desktop client that uploads a file</a:t>
            </a:r>
          </a:p>
          <a:p>
            <a:pPr marL="285750" indent="-195263">
              <a:lnSpc>
                <a:spcPct val="107000"/>
              </a:lnSpc>
              <a:spcAft>
                <a:spcPts val="800"/>
              </a:spcAft>
            </a:pPr>
            <a:r>
              <a:rPr lang="en-CA" sz="2000" dirty="0"/>
              <a:t>The </a:t>
            </a:r>
            <a:r>
              <a:rPr lang="en-CA" sz="2000" dirty="0" err="1"/>
              <a:t>servletclientmultipart</a:t>
            </a:r>
            <a:r>
              <a:rPr lang="en-CA" sz="2000" dirty="0"/>
              <a:t> is a Servlet client that uploads a file</a:t>
            </a:r>
          </a:p>
          <a:p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F3289A-934F-5A36-365C-503D628B9A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9366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1E50-3C32-968F-F5A2-43972CB2F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RESTful Web Services 3.1 Workshop</a:t>
            </a:r>
            <a:b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8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645-1D53-4A9A-3C2C-831FEC1AD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Persistence 3.1 &amp; RESTful Web Services 3.1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3899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4A32D-2D73-7EA2-63F6-92E889F53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072CD7-A54E-F976-ADAD-0FC05C2ED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" y="0"/>
            <a:ext cx="89269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19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FE7F73-BD33-41EC-494D-B933417C6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Persistence 3.1 &amp; RESTful Web Services 3.1</a:t>
            </a:r>
            <a:endParaRPr lang="en-CA" sz="25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AE56B5-75DD-C3CE-B21C-33B8EED7A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module uses Jakarta Persistence to store a record to a database</a:t>
            </a:r>
          </a:p>
          <a:p>
            <a:r>
              <a:rPr lang="en-US" sz="2000" dirty="0"/>
              <a:t>The record consists of the compound interest data with a primary key</a:t>
            </a:r>
          </a:p>
          <a:p>
            <a:r>
              <a:rPr lang="en-US" sz="2000" dirty="0"/>
              <a:t>The database will be Derby</a:t>
            </a:r>
          </a:p>
          <a:p>
            <a:r>
              <a:rPr lang="en-US" sz="2000" dirty="0"/>
              <a:t>There are two servers:</a:t>
            </a:r>
          </a:p>
          <a:p>
            <a:pPr lvl="1"/>
            <a:r>
              <a:rPr lang="en-CA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 SE desktop web service</a:t>
            </a:r>
            <a:endParaRPr lang="en-C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2000" kern="1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mod_08_jpa_restsebootstrap_participant</a:t>
            </a:r>
          </a:p>
          <a:p>
            <a:pPr lvl="1"/>
            <a:r>
              <a:rPr lang="en-CA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GlassFish hosted web service</a:t>
            </a:r>
            <a:endParaRPr lang="en-CA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CA" sz="2000" kern="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mod_08_jpa_server_participant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CC5097-6F15-FA6A-614D-70F3A0F3B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409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1E50-3C32-968F-F5A2-43972CB2F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RESTful Web Services 3.1 Workshop</a:t>
            </a:r>
            <a:b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1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645-1D53-4A9A-3C2C-831FEC1AD5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700" y="3439775"/>
            <a:ext cx="8520600" cy="118654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Prepared for the Eclipse Foundation </a:t>
            </a:r>
          </a:p>
          <a:p>
            <a:pPr>
              <a:lnSpc>
                <a:spcPct val="170000"/>
              </a:lnSpc>
            </a:pPr>
            <a:r>
              <a:rPr lang="en-US" i="1" dirty="0"/>
              <a:t>Clone:  [???????????????]</a:t>
            </a:r>
          </a:p>
          <a:p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2769357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1E50-3C32-968F-F5A2-43972CB2F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RESTful Web Services 3.1 Workshop</a:t>
            </a:r>
            <a:b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8 Project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645-1D53-4A9A-3C2C-831FEC1AD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Persistence 3.1 &amp; RESTful Web Services 3.1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49134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4A32D-2D73-7EA2-63F6-92E889F534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5771A9-0916-8797-8888-86140BC8D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03" y="0"/>
            <a:ext cx="83135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4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 flipH="1">
            <a:off x="-25973" y="0"/>
            <a:ext cx="92065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/>
          <p:nvPr/>
        </p:nvSpPr>
        <p:spPr>
          <a:xfrm>
            <a:off x="457198" y="1562681"/>
            <a:ext cx="82296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50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37"/>
          <p:cNvSpPr/>
          <p:nvPr/>
        </p:nvSpPr>
        <p:spPr>
          <a:xfrm rot="-5400000">
            <a:off x="1953325" y="1272581"/>
            <a:ext cx="477000" cy="4905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2750" y="2400425"/>
            <a:ext cx="2800974" cy="7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7450" y="4750875"/>
            <a:ext cx="984501" cy="2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 txBox="1"/>
          <p:nvPr/>
        </p:nvSpPr>
        <p:spPr>
          <a:xfrm>
            <a:off x="204450" y="4866600"/>
            <a:ext cx="873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COPYRIGHT (C) 2023, ECLIPSE FOUNDATION. | THIS WORK IS LICENSED UNDER A CREATIVE COMMONS ATTRIBUTION 4.0 INTERNATIONAL LICENSE (CC BY 4.0)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B217-742A-9D05-0E50-4FD02C76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a Jakarta.ws.rs work?</a:t>
            </a:r>
            <a:endParaRPr lang="en-C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5F9A8D-7C3A-0094-953E-929BA5AC473F}"/>
              </a:ext>
            </a:extLst>
          </p:cNvPr>
          <p:cNvSpPr/>
          <p:nvPr/>
        </p:nvSpPr>
        <p:spPr>
          <a:xfrm>
            <a:off x="430305" y="1268017"/>
            <a:ext cx="2050676" cy="351913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27B37D4-F769-020E-B8BE-463BC655F10A}"/>
              </a:ext>
            </a:extLst>
          </p:cNvPr>
          <p:cNvSpPr/>
          <p:nvPr/>
        </p:nvSpPr>
        <p:spPr>
          <a:xfrm>
            <a:off x="6753788" y="1268014"/>
            <a:ext cx="2050676" cy="351913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E6D528-9479-BEBF-087B-536F5798D291}"/>
              </a:ext>
            </a:extLst>
          </p:cNvPr>
          <p:cNvCxnSpPr>
            <a:cxnSpLocks/>
          </p:cNvCxnSpPr>
          <p:nvPr/>
        </p:nvCxnSpPr>
        <p:spPr>
          <a:xfrm>
            <a:off x="2480981" y="2474259"/>
            <a:ext cx="41618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BFB802-88E7-9AE9-DC8C-30862F198D4A}"/>
              </a:ext>
            </a:extLst>
          </p:cNvPr>
          <p:cNvCxnSpPr>
            <a:cxnSpLocks/>
          </p:cNvCxnSpPr>
          <p:nvPr/>
        </p:nvCxnSpPr>
        <p:spPr>
          <a:xfrm flipH="1">
            <a:off x="2565027" y="3240738"/>
            <a:ext cx="41887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887C1DF-70A4-71D3-02D3-B42E99E89545}"/>
              </a:ext>
            </a:extLst>
          </p:cNvPr>
          <p:cNvSpPr txBox="1"/>
          <p:nvPr/>
        </p:nvSpPr>
        <p:spPr>
          <a:xfrm>
            <a:off x="645038" y="1297897"/>
            <a:ext cx="151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REST Client</a:t>
            </a:r>
            <a:endParaRPr lang="en-CA" sz="27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B2FDE-1D9C-E60B-BE5E-474ABE04AA41}"/>
              </a:ext>
            </a:extLst>
          </p:cNvPr>
          <p:cNvSpPr txBox="1"/>
          <p:nvPr/>
        </p:nvSpPr>
        <p:spPr>
          <a:xfrm>
            <a:off x="7019366" y="1295198"/>
            <a:ext cx="151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REST Server</a:t>
            </a:r>
            <a:endParaRPr lang="en-CA" sz="2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78F06B-E1DF-6711-851D-4E70C03A9578}"/>
              </a:ext>
            </a:extLst>
          </p:cNvPr>
          <p:cNvSpPr txBox="1"/>
          <p:nvPr/>
        </p:nvSpPr>
        <p:spPr>
          <a:xfrm>
            <a:off x="2712101" y="1718579"/>
            <a:ext cx="36996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Request: GET, POST, PUT, DELETE</a:t>
            </a:r>
            <a:endParaRPr lang="en-CA" sz="2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D2C259-C242-F214-6E69-140CD90C61ED}"/>
              </a:ext>
            </a:extLst>
          </p:cNvPr>
          <p:cNvSpPr txBox="1"/>
          <p:nvPr/>
        </p:nvSpPr>
        <p:spPr>
          <a:xfrm>
            <a:off x="4067737" y="2728111"/>
            <a:ext cx="17279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Response</a:t>
            </a:r>
            <a:endParaRPr lang="en-CA" sz="2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89BE52-51C2-5E38-096E-2D87C39033DD}"/>
              </a:ext>
            </a:extLst>
          </p:cNvPr>
          <p:cNvSpPr txBox="1"/>
          <p:nvPr/>
        </p:nvSpPr>
        <p:spPr>
          <a:xfrm>
            <a:off x="813545" y="2174741"/>
            <a:ext cx="15195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Java 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Console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Swing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JavaFX</a:t>
            </a:r>
          </a:p>
          <a:p>
            <a:r>
              <a:rPr lang="en-US" sz="1800" dirty="0"/>
              <a:t>Jakarta EE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Servlet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Faces (JSF)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JSP</a:t>
            </a:r>
            <a:endParaRPr lang="en-CA" sz="1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3FF63F-0F3A-B964-916A-C32B637C88D0}"/>
              </a:ext>
            </a:extLst>
          </p:cNvPr>
          <p:cNvSpPr txBox="1"/>
          <p:nvPr/>
        </p:nvSpPr>
        <p:spPr>
          <a:xfrm>
            <a:off x="7047107" y="2174741"/>
            <a:ext cx="1602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Embedded Server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Jersey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 err="1"/>
              <a:t>RESTEasy</a:t>
            </a:r>
            <a:endParaRPr lang="en-US" sz="1800" dirty="0"/>
          </a:p>
          <a:p>
            <a:r>
              <a:rPr lang="en-US" sz="1800" dirty="0"/>
              <a:t>App Server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GlassFish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Payara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/>
              <a:t>&amp; others</a:t>
            </a:r>
            <a:endParaRPr lang="en-CA" sz="1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F8A1964-6B1A-F18B-8321-57D024CEAB33}"/>
              </a:ext>
            </a:extLst>
          </p:cNvPr>
          <p:cNvSpPr/>
          <p:nvPr/>
        </p:nvSpPr>
        <p:spPr>
          <a:xfrm>
            <a:off x="2864221" y="3780234"/>
            <a:ext cx="2050676" cy="99427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A84052-00C4-6310-6D60-EB5EE58A1F92}"/>
              </a:ext>
            </a:extLst>
          </p:cNvPr>
          <p:cNvSpPr txBox="1"/>
          <p:nvPr/>
        </p:nvSpPr>
        <p:spPr>
          <a:xfrm>
            <a:off x="3052485" y="3737687"/>
            <a:ext cx="176828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/>
              <a:t>A REST client in any language</a:t>
            </a:r>
            <a:endParaRPr lang="en-CA" sz="2100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C713C7-42C9-50DA-FF71-0A765DAAD3D3}"/>
              </a:ext>
            </a:extLst>
          </p:cNvPr>
          <p:cNvCxnSpPr>
            <a:cxnSpLocks/>
          </p:cNvCxnSpPr>
          <p:nvPr/>
        </p:nvCxnSpPr>
        <p:spPr>
          <a:xfrm>
            <a:off x="4914897" y="4047566"/>
            <a:ext cx="172795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DC237F-9E22-BF8C-9F28-80560F19E746}"/>
              </a:ext>
            </a:extLst>
          </p:cNvPr>
          <p:cNvCxnSpPr>
            <a:cxnSpLocks/>
          </p:cNvCxnSpPr>
          <p:nvPr/>
        </p:nvCxnSpPr>
        <p:spPr>
          <a:xfrm flipH="1">
            <a:off x="4975413" y="4511486"/>
            <a:ext cx="177837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695DAA-9E94-3EE5-A694-62E3AE6E5A22}"/>
              </a:ext>
            </a:extLst>
          </p:cNvPr>
          <p:cNvSpPr txBox="1"/>
          <p:nvPr/>
        </p:nvSpPr>
        <p:spPr>
          <a:xfrm>
            <a:off x="5290996" y="3626881"/>
            <a:ext cx="141404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Request</a:t>
            </a:r>
            <a:endParaRPr lang="en-CA" sz="2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11A5C1-F9A1-F282-6233-8CBE356F94D7}"/>
              </a:ext>
            </a:extLst>
          </p:cNvPr>
          <p:cNvSpPr txBox="1"/>
          <p:nvPr/>
        </p:nvSpPr>
        <p:spPr>
          <a:xfrm>
            <a:off x="5228384" y="4098751"/>
            <a:ext cx="147665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Response</a:t>
            </a:r>
            <a:endParaRPr lang="en-CA" sz="2100" dirty="0"/>
          </a:p>
        </p:txBody>
      </p:sp>
    </p:spTree>
    <p:extLst>
      <p:ext uri="{BB962C8B-B14F-4D97-AF65-F5344CB8AC3E}">
        <p14:creationId xmlns:p14="http://schemas.microsoft.com/office/powerpoint/2010/main" val="4578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EA68A-AFC2-089D-461D-99BBA110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Tool Box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16E7-E6E2-6BDD-2D32-193C86077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Java SE 17</a:t>
            </a:r>
          </a:p>
          <a:p>
            <a:pPr lvl="1"/>
            <a:r>
              <a:rPr lang="en-US" sz="1800" dirty="0"/>
              <a:t>Jakarta versions are tied to a Java LTS version.</a:t>
            </a:r>
          </a:p>
          <a:p>
            <a:pPr lvl="1"/>
            <a:r>
              <a:rPr lang="en-US" sz="1800" dirty="0"/>
              <a:t>Jakarta 10 supports Java 17</a:t>
            </a:r>
          </a:p>
          <a:p>
            <a:r>
              <a:rPr lang="en-US" sz="1800" dirty="0"/>
              <a:t>Build tool</a:t>
            </a:r>
          </a:p>
          <a:p>
            <a:pPr lvl="1"/>
            <a:r>
              <a:rPr lang="en-US" sz="1800" dirty="0"/>
              <a:t>Maven</a:t>
            </a:r>
          </a:p>
          <a:p>
            <a:pPr lvl="1"/>
            <a:r>
              <a:rPr lang="en-US" sz="1800" dirty="0"/>
              <a:t>Use the most recent version</a:t>
            </a:r>
          </a:p>
          <a:p>
            <a:r>
              <a:rPr lang="en-US" sz="1800" dirty="0"/>
              <a:t>IDE</a:t>
            </a:r>
          </a:p>
          <a:p>
            <a:pPr lvl="1"/>
            <a:r>
              <a:rPr lang="en-US" sz="1800" dirty="0"/>
              <a:t>Not required but convenient</a:t>
            </a:r>
          </a:p>
          <a:p>
            <a:pPr lvl="1"/>
            <a:r>
              <a:rPr lang="en-US" sz="1800" dirty="0"/>
              <a:t>Must support Jakarta EE coding</a:t>
            </a:r>
          </a:p>
          <a:p>
            <a:pPr lvl="1"/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E18F0-CCC3-F60A-CD8B-33B36D74728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Application Server</a:t>
            </a:r>
          </a:p>
          <a:p>
            <a:pPr lvl="1"/>
            <a:r>
              <a:rPr lang="en-US" sz="1800" dirty="0"/>
              <a:t>Any Jakarta 10 compliant server can work</a:t>
            </a:r>
          </a:p>
          <a:p>
            <a:pPr lvl="1"/>
            <a:r>
              <a:rPr lang="en-US" sz="1800" dirty="0"/>
              <a:t>Workshop uses GlassFish 7</a:t>
            </a:r>
          </a:p>
          <a:p>
            <a:r>
              <a:rPr lang="en-US" sz="1800" dirty="0"/>
              <a:t>Database</a:t>
            </a:r>
          </a:p>
          <a:p>
            <a:pPr lvl="1"/>
            <a:r>
              <a:rPr lang="en-US" sz="1800" dirty="0"/>
              <a:t>Any DB with a JDBC driver can be used</a:t>
            </a:r>
          </a:p>
          <a:p>
            <a:pPr lvl="1"/>
            <a:r>
              <a:rPr lang="en-US" sz="1800" dirty="0"/>
              <a:t>Workshop uses Derby that is included with GlassFish</a:t>
            </a:r>
          </a:p>
          <a:p>
            <a:r>
              <a:rPr lang="en-CA" sz="1800" dirty="0"/>
              <a:t>Basic Service Testing Tool</a:t>
            </a:r>
          </a:p>
          <a:p>
            <a:pPr lvl="1"/>
            <a:r>
              <a:rPr lang="en-CA" sz="1800" dirty="0" err="1"/>
              <a:t>cURL</a:t>
            </a:r>
            <a:r>
              <a:rPr lang="en-CA" sz="1800" dirty="0"/>
              <a:t> for CLI testing of services</a:t>
            </a:r>
          </a:p>
        </p:txBody>
      </p:sp>
    </p:spTree>
    <p:extLst>
      <p:ext uri="{BB962C8B-B14F-4D97-AF65-F5344CB8AC3E}">
        <p14:creationId xmlns:p14="http://schemas.microsoft.com/office/powerpoint/2010/main" val="379393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0A12BA-CCDF-08E6-B071-6021E9BE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Maven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9B3FE-31A3-5B70-7799-939381AB3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All the projects in this workshop use Maven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Ensure that the Maven command line tool, </a:t>
            </a:r>
            <a:r>
              <a:rPr lang="en-US" sz="2000" dirty="0" err="1">
                <a:latin typeface="Consolas" panose="020B0609020204030204" pitchFamily="49" charset="0"/>
              </a:rPr>
              <a:t>mvn</a:t>
            </a:r>
            <a:r>
              <a:rPr lang="en-US" sz="2000" dirty="0"/>
              <a:t>, is on your path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 pom files include a </a:t>
            </a:r>
            <a:r>
              <a:rPr lang="en-US" sz="2000" dirty="0"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latin typeface="Consolas" panose="020B0609020204030204" pitchFamily="49" charset="0"/>
              </a:rPr>
              <a:t>defaultGoal</a:t>
            </a:r>
            <a:r>
              <a:rPr lang="en-US" sz="2000" dirty="0"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This means that to build and sometimes run a project all you need do is open a terminal or console in a project’s root folder and enter </a:t>
            </a:r>
            <a:r>
              <a:rPr lang="en-US" sz="2000" dirty="0" err="1">
                <a:latin typeface="Consolas" panose="020B0609020204030204" pitchFamily="49" charset="0"/>
              </a:rPr>
              <a:t>mvn</a:t>
            </a:r>
            <a:endParaRPr lang="en-US" sz="2000" dirty="0">
              <a:latin typeface="Consolas" panose="020B0609020204030204" pitchFamily="49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/>
              <a:t>No Maven switches are required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In some modules you will need to deploy the code to GlassFish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990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231D0-A356-3756-A37C-8AC88A06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500" dirty="0"/>
              <a:t>Important</a:t>
            </a:r>
            <a:endParaRPr lang="en-CA" sz="4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ADD2D-B06B-DBE1-EBDF-8110D8AB8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900"/>
              </a:spcAft>
            </a:pPr>
            <a:r>
              <a:rPr lang="en-US" sz="3000" dirty="0"/>
              <a:t>Read the participant documents, these will tell you what is expected from you</a:t>
            </a:r>
          </a:p>
          <a:p>
            <a:pPr>
              <a:spcAft>
                <a:spcPts val="900"/>
              </a:spcAft>
            </a:pPr>
            <a:r>
              <a:rPr lang="en-US" sz="3000" dirty="0"/>
              <a:t>Read the source code, pom files, and other XML files</a:t>
            </a:r>
          </a:p>
          <a:p>
            <a:pPr lvl="1">
              <a:spcAft>
                <a:spcPts val="900"/>
              </a:spcAft>
            </a:pPr>
            <a:r>
              <a:rPr lang="en-US" sz="3000" dirty="0"/>
              <a:t>All are commented and contain additional information</a:t>
            </a:r>
            <a:endParaRPr lang="en-CA" sz="3000" dirty="0"/>
          </a:p>
        </p:txBody>
      </p:sp>
    </p:spTree>
    <p:extLst>
      <p:ext uri="{BB962C8B-B14F-4D97-AF65-F5344CB8AC3E}">
        <p14:creationId xmlns:p14="http://schemas.microsoft.com/office/powerpoint/2010/main" val="388382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91E50-3C32-968F-F5A2-43972CB2FF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Jakarta RESTful </a:t>
            </a:r>
            <a:r>
              <a:rPr lang="en-CA" sz="45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 Services </a:t>
            </a:r>
            <a: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3.1 Workshop</a:t>
            </a:r>
            <a:b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45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Module 2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FA7645-1D53-4A9A-3C2C-831FEC1AD5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sz="2700" i="1" dirty="0"/>
              <a:t>Coding the task that will become a service.</a:t>
            </a:r>
          </a:p>
        </p:txBody>
      </p:sp>
    </p:spTree>
    <p:extLst>
      <p:ext uri="{BB962C8B-B14F-4D97-AF65-F5344CB8AC3E}">
        <p14:creationId xmlns:p14="http://schemas.microsoft.com/office/powerpoint/2010/main" val="100313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F0E266-F260-CCF4-7C69-745DE71A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Your Task</a:t>
            </a:r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C5AA8C-ECAB-14DC-ADEF-674B7060A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900"/>
              </a:spcAft>
            </a:pPr>
            <a:r>
              <a:rPr lang="en-US" sz="2400" dirty="0"/>
              <a:t>The workshop requires a task that can be used as a RESTful web service</a:t>
            </a:r>
          </a:p>
          <a:p>
            <a:pPr>
              <a:spcAft>
                <a:spcPts val="900"/>
              </a:spcAft>
            </a:pPr>
            <a:r>
              <a:rPr lang="en-US" sz="2400" dirty="0"/>
              <a:t>You are free to create any task</a:t>
            </a:r>
          </a:p>
          <a:p>
            <a:pPr>
              <a:spcAft>
                <a:spcPts val="900"/>
              </a:spcAft>
            </a:pPr>
            <a:r>
              <a:rPr lang="en-US" sz="2400" dirty="0"/>
              <a:t>Avoid complexity and create a task in a POJO and, if needed, one DTO, typically coded as a JavaBean</a:t>
            </a:r>
          </a:p>
          <a:p>
            <a:pPr>
              <a:spcAft>
                <a:spcPts val="900"/>
              </a:spcAft>
            </a:pPr>
            <a:r>
              <a:rPr lang="en-US" sz="2400" dirty="0"/>
              <a:t>There is no need for your task to have a UI as the methods will be called by the RESTful web services </a:t>
            </a:r>
          </a:p>
        </p:txBody>
      </p:sp>
    </p:spTree>
    <p:extLst>
      <p:ext uri="{BB962C8B-B14F-4D97-AF65-F5344CB8AC3E}">
        <p14:creationId xmlns:p14="http://schemas.microsoft.com/office/powerpoint/2010/main" val="6009872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1136</Words>
  <Application>Microsoft Office PowerPoint</Application>
  <PresentationFormat>On-screen Show (16:9)</PresentationFormat>
  <Paragraphs>178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Helvetica Neue</vt:lpstr>
      <vt:lpstr>Roboto</vt:lpstr>
      <vt:lpstr>Open Sans Light</vt:lpstr>
      <vt:lpstr>Calibri</vt:lpstr>
      <vt:lpstr>Arial</vt:lpstr>
      <vt:lpstr>Consolas</vt:lpstr>
      <vt:lpstr>Open Sans</vt:lpstr>
      <vt:lpstr>Simple Light</vt:lpstr>
      <vt:lpstr>PowerPoint Presentation</vt:lpstr>
      <vt:lpstr>Workshop Modules</vt:lpstr>
      <vt:lpstr>Jakarta RESTful Web Services 3.1 Workshop Module 1</vt:lpstr>
      <vt:lpstr>How does a Jakarta.ws.rs work?</vt:lpstr>
      <vt:lpstr>The Tool Box</vt:lpstr>
      <vt:lpstr>Maven</vt:lpstr>
      <vt:lpstr>Important</vt:lpstr>
      <vt:lpstr>Jakarta RESTful Web Services 3.1 Workshop Module 2</vt:lpstr>
      <vt:lpstr>Your Task</vt:lpstr>
      <vt:lpstr>The Task - Compound Interest Calculation</vt:lpstr>
      <vt:lpstr>Jakarta RESTful Web Services 3.1 Workshop Module 3</vt:lpstr>
      <vt:lpstr>PowerPoint Presentation</vt:lpstr>
      <vt:lpstr>The task</vt:lpstr>
      <vt:lpstr>Se Bootstrap web service implementation</vt:lpstr>
      <vt:lpstr>Jakarta RESTful Web Services 3.1 Workshop Module 4</vt:lpstr>
      <vt:lpstr>PowerPoint Presentation</vt:lpstr>
      <vt:lpstr>Server based web service implementation</vt:lpstr>
      <vt:lpstr>Jakarta RESTful Web Services 3.1 Workshop Module 5</vt:lpstr>
      <vt:lpstr>PowerPoint Presentation</vt:lpstr>
      <vt:lpstr>Java SE/Desktop web services client</vt:lpstr>
      <vt:lpstr>Jakarta RESTful Web Services 3.1 Workshop Module 6</vt:lpstr>
      <vt:lpstr>PowerPoint Presentation</vt:lpstr>
      <vt:lpstr>GlassFish server web services client</vt:lpstr>
      <vt:lpstr>Jakarta RESTful Web Services 3.1 Workshop Module 7</vt:lpstr>
      <vt:lpstr>PowerPoint Presentation</vt:lpstr>
      <vt:lpstr>MultiPart File Upload</vt:lpstr>
      <vt:lpstr>Jakarta RESTful Web Services 3.1 Workshop Module 8</vt:lpstr>
      <vt:lpstr>PowerPoint Presentation</vt:lpstr>
      <vt:lpstr>Jakarta Persistence 3.1 &amp; RESTful Web Services 3.1</vt:lpstr>
      <vt:lpstr>Jakarta RESTful Web Services 3.1 Workshop Module 8 Project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omniprof</dc:creator>
  <cp:lastModifiedBy>Kenneth Fogel</cp:lastModifiedBy>
  <cp:revision>2</cp:revision>
  <dcterms:modified xsi:type="dcterms:W3CDTF">2023-10-15T18:14:24Z</dcterms:modified>
</cp:coreProperties>
</file>